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87" r:id="rId4"/>
    <p:sldId id="258" r:id="rId5"/>
    <p:sldId id="259" r:id="rId6"/>
    <p:sldId id="262" r:id="rId7"/>
    <p:sldId id="260" r:id="rId8"/>
    <p:sldId id="261" r:id="rId9"/>
    <p:sldId id="263" r:id="rId10"/>
    <p:sldId id="264" r:id="rId11"/>
    <p:sldId id="265" r:id="rId12"/>
    <p:sldId id="268" r:id="rId13"/>
    <p:sldId id="266" r:id="rId14"/>
    <p:sldId id="267" r:id="rId15"/>
    <p:sldId id="303" r:id="rId16"/>
    <p:sldId id="306" r:id="rId17"/>
    <p:sldId id="305" r:id="rId18"/>
    <p:sldId id="302" r:id="rId19"/>
    <p:sldId id="278" r:id="rId20"/>
    <p:sldId id="270" r:id="rId21"/>
    <p:sldId id="279" r:id="rId22"/>
    <p:sldId id="285" r:id="rId23"/>
    <p:sldId id="291" r:id="rId24"/>
    <p:sldId id="269" r:id="rId25"/>
    <p:sldId id="286" r:id="rId26"/>
    <p:sldId id="289" r:id="rId27"/>
    <p:sldId id="292" r:id="rId28"/>
    <p:sldId id="293" r:id="rId29"/>
    <p:sldId id="294" r:id="rId30"/>
    <p:sldId id="297" r:id="rId31"/>
    <p:sldId id="298" r:id="rId32"/>
    <p:sldId id="315" r:id="rId33"/>
    <p:sldId id="311" r:id="rId34"/>
    <p:sldId id="310" r:id="rId35"/>
    <p:sldId id="307" r:id="rId36"/>
    <p:sldId id="309" r:id="rId37"/>
    <p:sldId id="308" r:id="rId38"/>
    <p:sldId id="326" r:id="rId39"/>
    <p:sldId id="327" r:id="rId40"/>
    <p:sldId id="313" r:id="rId41"/>
    <p:sldId id="314" r:id="rId42"/>
    <p:sldId id="312" r:id="rId43"/>
    <p:sldId id="299" r:id="rId44"/>
    <p:sldId id="317" r:id="rId45"/>
    <p:sldId id="316" r:id="rId46"/>
    <p:sldId id="318" r:id="rId47"/>
    <p:sldId id="319" r:id="rId48"/>
    <p:sldId id="320" r:id="rId49"/>
    <p:sldId id="321" r:id="rId50"/>
    <p:sldId id="288" r:id="rId51"/>
    <p:sldId id="300" r:id="rId52"/>
    <p:sldId id="323" r:id="rId53"/>
    <p:sldId id="301" r:id="rId54"/>
    <p:sldId id="324" r:id="rId55"/>
    <p:sldId id="325" r:id="rId56"/>
    <p:sldId id="275" r:id="rId57"/>
    <p:sldId id="276" r:id="rId58"/>
    <p:sldId id="277" r:id="rId59"/>
    <p:sldId id="290" r:id="rId60"/>
    <p:sldId id="284" r:id="rId61"/>
    <p:sldId id="282" r:id="rId62"/>
    <p:sldId id="283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5D136-2FE4-4D98-82FC-522FB4A53F05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F73D3-08EC-4597-9E5D-0173D2549B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38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F73D3-08EC-4597-9E5D-0173D2549B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91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F73D3-08EC-4597-9E5D-0173D2549BF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08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928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0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81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83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77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19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308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3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79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283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D821B76-C9B4-438D-86CB-C5E49C67D204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28D5F1E8-060C-43A3-A5B3-A4E75D86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9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CDC1-72A6-43D0-9815-E645CB4B16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Radar Datasets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341B1-2F74-486F-BCD2-FDA6D5C82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538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42B6-6A66-43FC-8B86-694F1DDC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2. </a:t>
            </a:r>
            <a:r>
              <a:rPr lang="en-GB" altLang="zh-CN" dirty="0" err="1"/>
              <a:t>PixSet</a:t>
            </a:r>
            <a:r>
              <a:rPr lang="en-GB" altLang="zh-CN" dirty="0"/>
              <a:t>: Sensors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EA874-EC43-4677-93B3-8CFD95AA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22" y="2820702"/>
            <a:ext cx="4620270" cy="2505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95C60-F870-4475-B2BC-53F906FB2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20" y="3788446"/>
            <a:ext cx="3960891" cy="3033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81E9F4-BAF6-4ECB-A693-54AE0DC96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029" y="465667"/>
            <a:ext cx="4214756" cy="32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4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BFE6-E6E0-4623-B3BF-9A4FA81E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PixSet</a:t>
            </a:r>
            <a:r>
              <a:rPr lang="en-GB" altLang="zh-CN" dirty="0"/>
              <a:t>: Radar &amp; Solid-State Lidar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E0D6-C712-40DF-A6EC-FDC0F929CF35}"/>
              </a:ext>
            </a:extLst>
          </p:cNvPr>
          <p:cNvSpPr txBox="1"/>
          <p:nvPr/>
        </p:nvSpPr>
        <p:spPr>
          <a:xfrm>
            <a:off x="5951278" y="1825307"/>
            <a:ext cx="5685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Provide raw waveform information of the solid-state lidar: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waveform is the measured intensity as a function of time after the emission of the laser pulse from the LiDAR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point is the result of a peak found in a waveform.</a:t>
            </a:r>
          </a:p>
          <a:p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80138-A321-42F3-BA59-3E3654AD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912" y="3073359"/>
            <a:ext cx="3806581" cy="37846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57F872-15BC-4187-9567-AD7FA0EC145F}"/>
              </a:ext>
            </a:extLst>
          </p:cNvPr>
          <p:cNvSpPr txBox="1"/>
          <p:nvPr/>
        </p:nvSpPr>
        <p:spPr>
          <a:xfrm>
            <a:off x="184918" y="206154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AWR1843: </a:t>
            </a:r>
            <a:r>
              <a:rPr lang="en-GB" altLang="zh-CN" dirty="0"/>
              <a:t>mid-range radar </a:t>
            </a:r>
            <a:r>
              <a:rPr lang="en-US" altLang="zh-CN" dirty="0"/>
              <a:t>out-door radar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</a:t>
            </a:r>
            <a:r>
              <a:rPr lang="en-GB" altLang="zh-CN" dirty="0"/>
              <a:t>Tx, 4Rx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150m maximum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elevation resolution</a:t>
            </a:r>
            <a:endParaRPr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ABC0F9-9F6B-4AAA-91C7-864567DC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" y="3542487"/>
            <a:ext cx="2647908" cy="23490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0871DA-69A6-4DCC-8176-C63BA2F8C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997" y="3302635"/>
            <a:ext cx="3849915" cy="28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0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850B-B82D-466C-8297-0EEE5EE4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PixSet</a:t>
            </a:r>
            <a:r>
              <a:rPr lang="en-US" altLang="zh-CN" dirty="0"/>
              <a:t>: Data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94EC9-7268-4DC4-A275-A51194075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29k frames from 97 sequences</a:t>
            </a:r>
            <a:endParaRPr lang="en-US" altLang="zh-CN" dirty="0"/>
          </a:p>
          <a:p>
            <a:r>
              <a:rPr lang="en-US" altLang="zh-CN" dirty="0"/>
              <a:t>Urban areas</a:t>
            </a:r>
          </a:p>
          <a:p>
            <a:r>
              <a:rPr lang="en-US" altLang="zh-CN" dirty="0"/>
              <a:t>thousand frames were recorded at night and/or while raining</a:t>
            </a:r>
          </a:p>
          <a:p>
            <a:r>
              <a:rPr lang="en-GB" altLang="zh-CN" dirty="0"/>
              <a:t>22 classes </a:t>
            </a:r>
            <a:r>
              <a:rPr lang="en-US" altLang="zh-CN" dirty="0"/>
              <a:t>with </a:t>
            </a:r>
            <a:r>
              <a:rPr lang="en-GB" altLang="zh-CN" dirty="0"/>
              <a:t>3D bounding boxes annotations</a:t>
            </a:r>
          </a:p>
          <a:p>
            <a:pPr marL="0" indent="0">
              <a:buNone/>
            </a:pPr>
            <a:r>
              <a:rPr lang="en-US" altLang="zh-CN" dirty="0"/>
              <a:t> Accurate bounding box size for pedestrians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49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4778-7DCD-46F0-812F-5EEF8DFF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PixSet</a:t>
            </a:r>
            <a:r>
              <a:rPr lang="en-GB" altLang="zh-CN" dirty="0"/>
              <a:t>: Class &amp; Distance</a:t>
            </a:r>
            <a:endParaRPr lang="zh-CN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0E9B3A-CC39-4110-AF71-69519536A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055" y="2904382"/>
            <a:ext cx="4839845" cy="2308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4CB8DA-048E-4F17-8BDE-3629F2E5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139" y="2194418"/>
            <a:ext cx="589679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0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ACBB-E707-4A83-962B-C7FE65DC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DENSE: Sensors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9210B-8ADA-4904-99A6-B039D6339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844" y="2632035"/>
            <a:ext cx="5168862" cy="37671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73959C-3505-4C82-B362-50697542388D}"/>
              </a:ext>
            </a:extLst>
          </p:cNvPr>
          <p:cNvSpPr txBox="1"/>
          <p:nvPr/>
        </p:nvSpPr>
        <p:spPr>
          <a:xfrm>
            <a:off x="1094885" y="1973065"/>
            <a:ext cx="836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77Ghz Radar with 1 ° angular resolution and distances up to 200 m, 15Hz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592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FEFC-939F-450E-987B-55765B8F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DENSE: Data</a:t>
            </a:r>
            <a:endParaRPr lang="zh-CN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113C6F-8988-4795-82D3-2DF359B39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7568575" cy="3766185"/>
          </a:xfrm>
        </p:spPr>
        <p:txBody>
          <a:bodyPr>
            <a:normAutofit/>
          </a:bodyPr>
          <a:lstStyle/>
          <a:p>
            <a:r>
              <a:rPr lang="en-GB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Real-world Recordings</a:t>
            </a:r>
            <a:endParaRPr lang="en-US" altLang="zh-CN" dirty="0"/>
          </a:p>
          <a:p>
            <a:r>
              <a:rPr lang="en-US" altLang="zh-CN" dirty="0"/>
              <a:t>1.4 million raw frames at 10 Hz under different weather and illumination condition are collected</a:t>
            </a:r>
          </a:p>
          <a:p>
            <a:r>
              <a:rPr lang="en-US" altLang="zh-CN" dirty="0"/>
              <a:t>12k annotated frames with balanced scenes : 5.5k clear weather, 1k dense fog, 1k light fog, and 4k snow/rain</a:t>
            </a:r>
          </a:p>
          <a:p>
            <a:r>
              <a:rPr lang="en-GB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Controlled Condition Recordings in Fog Chamber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zh-CN" dirty="0"/>
              <a:t>1.5k frames under two different illumination conditions (day/night) and three fog densities with meteorological visibilities of 30 m, 40 m and 50 m. </a:t>
            </a:r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5114AB-FC30-4D2C-B97B-AD562E368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4"/>
          <a:stretch/>
        </p:blipFill>
        <p:spPr>
          <a:xfrm>
            <a:off x="8463392" y="1328632"/>
            <a:ext cx="3643263" cy="5588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694B1A-9408-4EA3-9170-7A08B1590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555"/>
            <a:ext cx="8798619" cy="12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29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9575-35CC-438B-A01B-216CE178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DENSE: Scene Tags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B037D-31EB-4AB5-B327-5EA8D6BFD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6565" y="2493932"/>
            <a:ext cx="5624838" cy="37671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4DCA7-E471-4C24-8B5E-0DB6B742E965}"/>
              </a:ext>
            </a:extLst>
          </p:cNvPr>
          <p:cNvSpPr txBox="1"/>
          <p:nvPr/>
        </p:nvSpPr>
        <p:spPr>
          <a:xfrm>
            <a:off x="409983" y="1994767"/>
            <a:ext cx="6186202" cy="430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indent="-91440" defTabSz="914400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</a:pPr>
            <a:r>
              <a: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Scene tags: </a:t>
            </a:r>
          </a:p>
          <a:p>
            <a:pPr marL="342900" indent="-342900"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scene-setting (downtown, suburban, highway).</a:t>
            </a:r>
          </a:p>
          <a:p>
            <a:pPr marL="342900" indent="-342900"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weather (clear, rain, light fog, dense fog, snow)</a:t>
            </a:r>
          </a:p>
          <a:p>
            <a:pPr marL="342900" indent="-342900"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derivable path conditions (dry, wet, slushy, full snow coverage) </a:t>
            </a:r>
          </a:p>
          <a:p>
            <a:pPr marL="342900" indent="-342900"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illumination (low dynamic range, high dynamic range, best computer vision weather, overall dark), </a:t>
            </a:r>
          </a:p>
          <a:p>
            <a:pPr marL="342900" indent="-342900"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daytime (day, night, dawn),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F11A099-7EC8-40E7-BD71-589F9A1D9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014" y="765032"/>
            <a:ext cx="2829819" cy="15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4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34E7-A483-4120-9C18-0EA78717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DENSE: Annotations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9D20E-E6CC-4F31-97A0-AE3A4C469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Both 2D and 3D boxes up to 80m distance in </a:t>
            </a:r>
            <a:r>
              <a:rPr lang="en-GB" altLang="zh-CN" dirty="0"/>
              <a:t>real-world recordings</a:t>
            </a:r>
            <a:endParaRPr lang="en-US" altLang="zh-CN" dirty="0"/>
          </a:p>
          <a:p>
            <a:r>
              <a:rPr lang="en-US" altLang="zh-CN" dirty="0"/>
              <a:t>Only 2d annotations in </a:t>
            </a:r>
            <a:r>
              <a:rPr lang="en-GB" altLang="zh-CN" dirty="0"/>
              <a:t>controlled condition recordings </a:t>
            </a:r>
            <a:endParaRPr lang="en-US" altLang="zh-CN" dirty="0"/>
          </a:p>
          <a:p>
            <a:r>
              <a:rPr lang="en-US" altLang="zh-CN" dirty="0"/>
              <a:t>5 classes: Pedestrian, Truck, Car, Cyclist, and </a:t>
            </a:r>
            <a:r>
              <a:rPr lang="en-US" altLang="zh-CN" dirty="0" err="1"/>
              <a:t>DontCare</a:t>
            </a:r>
            <a:endParaRPr lang="en-US" altLang="zh-CN" dirty="0"/>
          </a:p>
          <a:p>
            <a:r>
              <a:rPr lang="en-US" altLang="zh-CN" dirty="0"/>
              <a:t>Also with the occlusion level (no occlusion, &gt;10 %, &gt;40 % and &gt;80 % occlusion) and the object visibility in each sensor stream.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9DC57-4A19-441E-B1E1-2B97F383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02" y="4130256"/>
            <a:ext cx="3842197" cy="23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4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E1B4-F228-40BC-8A29-61B94DC6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DENSE: Example</a:t>
            </a:r>
            <a:endParaRPr lang="zh-CN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14FD7BA-8993-4FBB-AB24-E91293DD6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137" y="2303788"/>
            <a:ext cx="10753725" cy="32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6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AB34-3A5A-4003-9AB2-C63485B4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en-US" altLang="zh-CN" dirty="0" err="1"/>
              <a:t>RadarScenes</a:t>
            </a:r>
            <a:r>
              <a:rPr lang="en-US" altLang="zh-CN" dirty="0"/>
              <a:t>: Sensors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78A6-EBAB-4C05-B7E5-072FC6CF8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77 GHz series production automotive radar sensors + </a:t>
            </a:r>
            <a:r>
              <a:rPr lang="en-US" altLang="zh-CN" dirty="0"/>
              <a:t>documentary camera</a:t>
            </a:r>
            <a:endParaRPr lang="en-GB" altLang="zh-CN" dirty="0"/>
          </a:p>
          <a:p>
            <a:r>
              <a:rPr lang="en-US" altLang="zh-CN" dirty="0"/>
              <a:t>consists only of measurements from the near-range mode with a detection range of up to 100 m</a:t>
            </a:r>
          </a:p>
          <a:p>
            <a:r>
              <a:rPr lang="en-US" altLang="zh-CN" dirty="0"/>
              <a:t>4 radars, each cover 60 °FOV: 1 and 4 were mounted with ±85°with respect to the driving direction, 2 and 3 with ±25</a:t>
            </a:r>
          </a:p>
          <a:p>
            <a:r>
              <a:rPr lang="en-US" altLang="zh-CN" dirty="0"/>
              <a:t>Because of GDPR, road users are anonymized  by masking </a:t>
            </a:r>
          </a:p>
          <a:p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A06E3-665B-4D80-B561-A48D9D8AA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934" y="3894772"/>
            <a:ext cx="3091156" cy="2873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D3879-1D48-4E56-B595-F7F966927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26" y="4760330"/>
            <a:ext cx="5479739" cy="165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4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E15B-98EB-489C-BE29-8663AE90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7C7891-3C4D-4780-AAAD-0AB164998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1" y="1714806"/>
            <a:ext cx="5466166" cy="37671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262A95-284C-47D7-9AC0-D1BCD21E2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98" y="1847667"/>
            <a:ext cx="5087407" cy="46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51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FD9A-B254-438F-B241-CC472CD3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RadarScenes</a:t>
            </a:r>
            <a:r>
              <a:rPr lang="en-US" altLang="zh-CN" dirty="0"/>
              <a:t>: Features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FA7BB-1D62-4A8C-8C9F-6304DE550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Radar-only; point-wise annotation; used for radar detection and tracking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C2D4E-5B8F-4EF7-9E14-7259484C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77" y="2522784"/>
            <a:ext cx="8959934" cy="40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6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9FB2-28FB-419B-B6B8-97825956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RadarScenes</a:t>
            </a:r>
            <a:r>
              <a:rPr lang="en-US" altLang="zh-CN" dirty="0"/>
              <a:t>: Data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F81-B00E-437A-A47F-E5939818E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focus on moving road users, 11 classes with a mapping function</a:t>
            </a:r>
          </a:p>
          <a:p>
            <a:r>
              <a:rPr lang="en-US" altLang="zh-CN" dirty="0"/>
              <a:t>Two labels are assigned to each individual detection of a dynamic object: label id and track id</a:t>
            </a:r>
          </a:p>
          <a:p>
            <a:r>
              <a:rPr lang="en-US" altLang="zh-CN" dirty="0"/>
              <a:t>all detections of the same object have the same track id</a:t>
            </a:r>
          </a:p>
          <a:p>
            <a:r>
              <a:rPr lang="en-US" altLang="zh-CN" dirty="0"/>
              <a:t>over 4 hours and 100 km of driving at a total of 158 different sequences with over 7500 annotations in </a:t>
            </a:r>
            <a:r>
              <a:rPr lang="en-GB" altLang="zh-CN" dirty="0"/>
              <a:t>urban and rural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40A45-F843-4012-B042-4CBD2FC2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4779984"/>
            <a:ext cx="10654795" cy="19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20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D057-CC07-41E1-B4C1-646A5147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RadarScenes</a:t>
            </a:r>
            <a:r>
              <a:rPr lang="en-US" altLang="zh-CN" dirty="0"/>
              <a:t>: Examples</a:t>
            </a:r>
            <a:endParaRPr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4FBDEE-7EB7-4AAE-8172-A268036A3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98" r="513"/>
          <a:stretch/>
        </p:blipFill>
        <p:spPr>
          <a:xfrm>
            <a:off x="1090024" y="1877446"/>
            <a:ext cx="8852233" cy="1998463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F0D2E-A0C5-406E-8D9E-D0F866E93294}"/>
              </a:ext>
            </a:extLst>
          </p:cNvPr>
          <p:cNvGrpSpPr/>
          <p:nvPr/>
        </p:nvGrpSpPr>
        <p:grpSpPr>
          <a:xfrm>
            <a:off x="1408209" y="3818089"/>
            <a:ext cx="6758167" cy="2020682"/>
            <a:chOff x="1792330" y="3572907"/>
            <a:chExt cx="5720864" cy="16766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EE32F2-C584-435C-8270-812892BD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330" y="3601486"/>
              <a:ext cx="2886478" cy="16480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AB0562-F53A-4EB0-9EDD-B60DA747D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61" r="1303"/>
            <a:stretch/>
          </p:blipFill>
          <p:spPr>
            <a:xfrm>
              <a:off x="4707477" y="3572907"/>
              <a:ext cx="2805717" cy="167663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681EBA1-B7E5-456A-BFEF-5D46E3B62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43" y="3852532"/>
            <a:ext cx="3281515" cy="248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2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D623-0F0B-4F3A-9E58-9158910D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en-US" altLang="zh-CN" dirty="0" err="1"/>
              <a:t>CaRINA</a:t>
            </a:r>
            <a:r>
              <a:rPr lang="en-US" altLang="zh-CN" dirty="0"/>
              <a:t>: Sensors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0C7093-A384-484A-BB3B-D22D28E9E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4" y="2471305"/>
            <a:ext cx="5178654" cy="30061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F8FF8-ED31-4298-8592-88C08ADF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904" y="1783971"/>
            <a:ext cx="5481408" cy="438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46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103D-AD37-4A5C-8681-19197C95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Prevention: Sensors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B3A9E9-A539-4702-8A84-4EA7230F2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799" y="2361656"/>
            <a:ext cx="9593014" cy="3410426"/>
          </a:xfrm>
        </p:spPr>
      </p:pic>
    </p:spTree>
    <p:extLst>
      <p:ext uri="{BB962C8B-B14F-4D97-AF65-F5344CB8AC3E}">
        <p14:creationId xmlns:p14="http://schemas.microsoft.com/office/powerpoint/2010/main" val="433058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0DBE-A2DD-496F-9A34-7522CAAF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1052D-994A-45B2-A68D-0AC7A2216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NuScenes</a:t>
            </a:r>
            <a:r>
              <a:rPr lang="en-US" altLang="zh-CN" dirty="0"/>
              <a:t>: 3D annotations, 360 view, very popular for 3D detection</a:t>
            </a:r>
          </a:p>
          <a:p>
            <a:r>
              <a:rPr lang="en-US" altLang="zh-CN" dirty="0" err="1"/>
              <a:t>PixSet</a:t>
            </a:r>
            <a:r>
              <a:rPr lang="en-US" altLang="zh-CN" dirty="0"/>
              <a:t>: Raw-data from solid-state lidar, 3D annotations , only front-view, but sensors are co-located (overlapped FOV), can be used for sensor fusion</a:t>
            </a:r>
          </a:p>
          <a:p>
            <a:r>
              <a:rPr lang="en-US" altLang="zh-CN" dirty="0"/>
              <a:t>DENSE: </a:t>
            </a:r>
          </a:p>
          <a:p>
            <a:r>
              <a:rPr lang="en-US" altLang="zh-CN" dirty="0" err="1"/>
              <a:t>RadarScenes</a:t>
            </a:r>
            <a:r>
              <a:rPr lang="en-US" altLang="zh-CN" dirty="0"/>
              <a:t>: Radar-only, 2D point-wise annotations, 360 view,  can be used for radar points clustering and tracking</a:t>
            </a:r>
          </a:p>
          <a:p>
            <a:r>
              <a:rPr lang="en-US" altLang="zh-CN" dirty="0" err="1"/>
              <a:t>CaRINA</a:t>
            </a:r>
            <a:r>
              <a:rPr lang="en-US" altLang="zh-CN" dirty="0"/>
              <a:t>: </a:t>
            </a:r>
          </a:p>
          <a:p>
            <a:r>
              <a:rPr lang="en-US" altLang="zh-CN" dirty="0"/>
              <a:t>Prevention: Capture in good weather but with high speed, can be used for trajectory prediction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5095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E708-ADD9-4DD3-907B-D6B7B93A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Pre-CFAR Data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DD7F8-8876-4C78-A1D5-F94D84C52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CARRADA</a:t>
            </a:r>
          </a:p>
          <a:p>
            <a:r>
              <a:rPr lang="en-US" altLang="zh-CN" dirty="0"/>
              <a:t>2. RADICAL</a:t>
            </a:r>
          </a:p>
          <a:p>
            <a:r>
              <a:rPr lang="en-US" altLang="zh-CN" dirty="0"/>
              <a:t>3. CRUW</a:t>
            </a:r>
          </a:p>
          <a:p>
            <a:r>
              <a:rPr lang="en-US" altLang="zh-CN" dirty="0"/>
              <a:t>4. </a:t>
            </a:r>
            <a:r>
              <a:rPr lang="en-US" altLang="zh-CN" dirty="0" err="1"/>
              <a:t>RADDet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en-US" altLang="zh-CN" dirty="0" err="1"/>
              <a:t>ColoRadar</a:t>
            </a:r>
            <a:endParaRPr lang="en-US" altLang="zh-CN" dirty="0"/>
          </a:p>
          <a:p>
            <a:r>
              <a:rPr lang="en-US" altLang="zh-CN" dirty="0"/>
              <a:t>6. SCORP</a:t>
            </a:r>
          </a:p>
          <a:p>
            <a:r>
              <a:rPr lang="en-US" altLang="zh-CN" dirty="0"/>
              <a:t>7. </a:t>
            </a:r>
            <a:r>
              <a:rPr lang="en-US" altLang="zh-CN" strike="sngStrike" dirty="0" err="1"/>
              <a:t>OpenRadar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75465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747EF-110E-4571-ACF5-095F8334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CARRADA: Sensors</a:t>
            </a:r>
            <a:endParaRPr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886E85-971A-4ED2-98F4-7A3722C9F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image resolution is 1238 × 1028 pixels</a:t>
            </a:r>
          </a:p>
          <a:p>
            <a:r>
              <a:rPr lang="en-US" altLang="zh-CN" dirty="0"/>
              <a:t>Radar</a:t>
            </a:r>
            <a:r>
              <a:rPr lang="en-GB" altLang="zh-CN" dirty="0"/>
              <a:t>: </a:t>
            </a:r>
            <a:r>
              <a:rPr lang="en-US" altLang="zh-CN" dirty="0"/>
              <a:t>77Ghz, 2Tx, 4Rx,</a:t>
            </a:r>
            <a:r>
              <a:rPr lang="zh-CN" altLang="en-US" dirty="0"/>
              <a:t> </a:t>
            </a:r>
            <a:r>
              <a:rPr lang="en-US" altLang="zh-CN" dirty="0"/>
              <a:t>maximum range 50m, angle resolution 0.7</a:t>
            </a:r>
          </a:p>
          <a:p>
            <a:r>
              <a:rPr lang="en-US" altLang="zh-CN" dirty="0"/>
              <a:t>The range-Doppler and range-angle maps are 256x64 and 256x256</a:t>
            </a:r>
          </a:p>
          <a:p>
            <a:endParaRPr lang="zh-CN" alt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EE18AFC-D55A-4402-BA33-F8EB35F7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36" y="3748032"/>
            <a:ext cx="484890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29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3376-B122-44DB-80A0-CA072430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CARRADA: Annotations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6E8C9-C81E-4C78-958C-BD310ECE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193067" cy="37661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One or two objects are moving to simulate urban driving scenarios</a:t>
            </a:r>
            <a:endParaRPr lang="en-GB" altLang="zh-CN" dirty="0"/>
          </a:p>
          <a:p>
            <a:pPr marL="0" indent="0">
              <a:buNone/>
            </a:pPr>
            <a:r>
              <a:rPr lang="en-GB" altLang="zh-CN" dirty="0"/>
              <a:t>38 sequences, 12min, 7193 annotated frames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GB" altLang="zh-CN" dirty="0"/>
              <a:t>Provide </a:t>
            </a:r>
            <a:r>
              <a:rPr lang="en-US" altLang="zh-CN" dirty="0"/>
              <a:t>range-angle map, range-Doppler map and </a:t>
            </a:r>
            <a:r>
              <a:rPr lang="en-GB" altLang="zh-CN" dirty="0"/>
              <a:t>range-angle-Doppler (RAD) tensor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Annotated in both range-angle and range-Doppler representations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GB" altLang="zh-CN" dirty="0"/>
              <a:t>Three types of annotations: sparse points, boxes and dense masks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84300-9F20-42F2-817C-49AEA64C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770" y="2724284"/>
            <a:ext cx="4974622" cy="4133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A096C-1E17-44F6-B376-89E42379A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0"/>
          <a:stretch/>
        </p:blipFill>
        <p:spPr>
          <a:xfrm>
            <a:off x="8479669" y="266491"/>
            <a:ext cx="2489373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3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C8A6-D38D-466F-B496-7B5AE5F2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CARRADA: Data Distribution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F35D4-890B-414D-A7F6-2EB4EE5C5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8"/>
          <a:stretch/>
        </p:blipFill>
        <p:spPr>
          <a:xfrm>
            <a:off x="6000427" y="3773334"/>
            <a:ext cx="5214650" cy="2510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645633-FB25-4D3B-906B-AA7D88DA6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9" y="2817178"/>
            <a:ext cx="4230420" cy="376618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46EC4B-C6B4-4676-91C7-76ABF2B43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Simple scenarios and Low speed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83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AED3-9D2E-4D57-8D6E-92ABADB0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 </a:t>
            </a:r>
            <a:r>
              <a:rPr lang="en-US" altLang="zh-CN" dirty="0" err="1"/>
              <a:t>Pointclouds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D2F22-F52A-44B0-A099-F46EB016A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en-US" altLang="zh-CN" dirty="0" err="1"/>
              <a:t>NuScenes</a:t>
            </a:r>
            <a:r>
              <a:rPr lang="en-US" altLang="zh-CN" dirty="0"/>
              <a:t>: </a:t>
            </a:r>
            <a:r>
              <a:rPr lang="en-GB" altLang="zh-CN" dirty="0"/>
              <a:t>5.5 hours(39k frames) 1000 scenes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dirty="0" err="1"/>
              <a:t>PixSet</a:t>
            </a:r>
            <a:r>
              <a:rPr lang="en-US" altLang="zh-CN" dirty="0"/>
              <a:t>: </a:t>
            </a:r>
            <a:r>
              <a:rPr lang="en-GB" altLang="zh-CN" dirty="0"/>
              <a:t>29k frames,  97 scenes</a:t>
            </a:r>
          </a:p>
          <a:p>
            <a:r>
              <a:rPr lang="en-GB" altLang="zh-CN" dirty="0"/>
              <a:t>3. DENSE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12k frames</a:t>
            </a:r>
          </a:p>
          <a:p>
            <a:r>
              <a:rPr lang="en-US" altLang="zh-CN" dirty="0"/>
              <a:t>4. </a:t>
            </a:r>
            <a:r>
              <a:rPr lang="en-US" altLang="zh-CN" dirty="0" err="1"/>
              <a:t>RadarScenes</a:t>
            </a:r>
            <a:r>
              <a:rPr lang="en-US" altLang="zh-CN" dirty="0"/>
              <a:t>: 4 hours, 158 </a:t>
            </a:r>
            <a:r>
              <a:rPr lang="en-GB" altLang="zh-CN" dirty="0"/>
              <a:t>scenes</a:t>
            </a:r>
          </a:p>
          <a:p>
            <a:r>
              <a:rPr lang="en-GB" altLang="zh-CN" dirty="0"/>
              <a:t>5. </a:t>
            </a:r>
            <a:r>
              <a:rPr lang="en-US" altLang="zh-CN" strike="sngStrike" dirty="0" err="1"/>
              <a:t>CaRINA</a:t>
            </a:r>
            <a:endParaRPr lang="en-GB" altLang="zh-CN" strike="sngStrike" dirty="0"/>
          </a:p>
          <a:p>
            <a:r>
              <a:rPr lang="en-GB" altLang="zh-CN" dirty="0"/>
              <a:t>6. </a:t>
            </a:r>
            <a:r>
              <a:rPr lang="en-GB" altLang="zh-CN" strike="sngStrike" dirty="0"/>
              <a:t>PREVENTION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489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7214-64A0-4656-B07A-FC9EF2B7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081D87-37DD-40CF-A0C9-5C0590F15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568" y="3054592"/>
            <a:ext cx="2688161" cy="22137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1E4526-3486-4AF8-8439-F49431DC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11" y="395180"/>
            <a:ext cx="3032473" cy="295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40F91-2C4E-4A03-B15D-233A550D2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267" y="499533"/>
            <a:ext cx="3053218" cy="3013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80D16E-CC4B-4B01-A0B6-23807BD4C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050" y="3501966"/>
            <a:ext cx="3053217" cy="3021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06AC5-D51F-4DBC-B86A-70225A3AA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267" y="3509987"/>
            <a:ext cx="3111356" cy="30135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6743C-8CD4-405A-A865-3765869C1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49" y="2664105"/>
            <a:ext cx="1595537" cy="3888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403050-DE77-4E62-ADBD-68DA4F00C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9530" y="2628936"/>
            <a:ext cx="1665080" cy="39584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379703-11A0-49C7-AC2C-C49E06B10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230" y="2628936"/>
            <a:ext cx="1497524" cy="3958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CB4CE4-E802-4B83-B354-B31A6F0237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7383" y="2664105"/>
            <a:ext cx="1610141" cy="3888154"/>
          </a:xfrm>
          <a:prstGeom prst="rect">
            <a:avLst/>
          </a:prstGeom>
        </p:spPr>
      </p:pic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2B53BC61-5AA6-474E-913F-9C7C9F5C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261" y="408408"/>
            <a:ext cx="2501978" cy="20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33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950B-63E3-45C7-B3BA-EF67A380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RADICAL: Sensors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6611-B9B0-4DAE-B557-B24018A56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6716698" cy="3766185"/>
          </a:xfrm>
        </p:spPr>
        <p:txBody>
          <a:bodyPr/>
          <a:lstStyle/>
          <a:p>
            <a:r>
              <a:rPr lang="en-US" altLang="zh-CN" dirty="0" err="1"/>
              <a:t>Realsense</a:t>
            </a:r>
            <a:r>
              <a:rPr lang="en-US" altLang="zh-CN" dirty="0"/>
              <a:t> </a:t>
            </a:r>
            <a:r>
              <a:rPr lang="en-GB" altLang="zh-CN" dirty="0"/>
              <a:t>D435i RGB-D camera with IMU: </a:t>
            </a:r>
            <a:r>
              <a:rPr lang="da-DK" altLang="zh-CN" dirty="0"/>
              <a:t>1280x720 RGB images and aligned depth maps at 30fps</a:t>
            </a:r>
          </a:p>
          <a:p>
            <a:r>
              <a:rPr lang="en-US" altLang="zh-CN" dirty="0"/>
              <a:t>depth camera has a maximum depth of approximately 10m.</a:t>
            </a:r>
            <a:endParaRPr lang="da-DK" altLang="zh-CN" dirty="0"/>
          </a:p>
          <a:p>
            <a:r>
              <a:rPr lang="da-DK" altLang="zh-CN" dirty="0"/>
              <a:t>TI1843: 77Ghz, 3Tx,4Rx</a:t>
            </a:r>
          </a:p>
          <a:p>
            <a:r>
              <a:rPr lang="en-US" altLang="zh-CN" dirty="0"/>
              <a:t>The radar/camera setup was placed in two different positions inside the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BA0C0-46E6-40BB-B607-6CE23F2BB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3"/>
          <a:stretch/>
        </p:blipFill>
        <p:spPr>
          <a:xfrm>
            <a:off x="7258996" y="273495"/>
            <a:ext cx="3915321" cy="3976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EF00E-39F8-46DE-AFD7-3EE7173E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11" y="4476422"/>
            <a:ext cx="6068272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37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7945-1F09-4079-8B4B-923FE83D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RADICAL: Radar</a:t>
            </a:r>
            <a:endParaRPr lang="zh-CN" alt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6A1895F-614F-4D7E-B747-8FBB41D09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528" y="4124569"/>
            <a:ext cx="5306165" cy="25435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D71FE-EB99-457B-9B37-118B4B597AE3}"/>
              </a:ext>
            </a:extLst>
          </p:cNvPr>
          <p:cNvSpPr txBox="1"/>
          <p:nvPr/>
        </p:nvSpPr>
        <p:spPr>
          <a:xfrm>
            <a:off x="1375508" y="2093966"/>
            <a:ext cx="96207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Increasing the number of transmitting antennas reduces the number of chirps per transmitting antennas which in turn reduces the maximum unambiguous velocity.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did not enable the elevation transmitter in this dataset so as to improve our maximum unambiguous velocity estimation and velocity resolution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62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0B59-BB49-40D6-B448-92E5073A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RADICAL: </a:t>
            </a:r>
            <a:r>
              <a:rPr lang="en-GB" altLang="zh-CN" dirty="0"/>
              <a:t>Annotation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2D2E-7758-4A0C-88CA-5671269BE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Radar records both range-azimuth and range doppler map</a:t>
            </a:r>
          </a:p>
          <a:p>
            <a:r>
              <a:rPr lang="en-GB" altLang="zh-CN" dirty="0"/>
              <a:t>Provide spatially and temporal aligned RGBD camera</a:t>
            </a:r>
          </a:p>
          <a:p>
            <a:r>
              <a:rPr lang="en-US" altLang="zh-CN" dirty="0"/>
              <a:t>For each point target, we checked if it was enclosed by a projected bounding box</a:t>
            </a:r>
            <a:endParaRPr lang="en-GB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If it was, we extracted a small patch, 32×32 (1.5m×1.5m), from the cartesian projected heat-map around the point target as a class positive training</a:t>
            </a:r>
            <a:endParaRPr lang="en-GB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Points that were not within a bounding box were labeled as environmental reflectors.</a:t>
            </a:r>
            <a:endParaRPr lang="zh-CN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0229A-B817-4F80-AD0F-B11B49926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3"/>
          <a:stretch/>
        </p:blipFill>
        <p:spPr>
          <a:xfrm>
            <a:off x="2999274" y="4525186"/>
            <a:ext cx="5041140" cy="22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08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2248C-6E95-4C71-892C-7020D6AC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RADICAL: Scenes</a:t>
            </a:r>
            <a:endParaRPr lang="zh-CN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284A56-35B5-4DE6-BCF2-95433BFCA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093" y="4524049"/>
            <a:ext cx="9307224" cy="2333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EEDD9C-483B-49E0-9631-1F6B34634D4D}"/>
              </a:ext>
            </a:extLst>
          </p:cNvPr>
          <p:cNvSpPr txBox="1"/>
          <p:nvPr/>
        </p:nvSpPr>
        <p:spPr>
          <a:xfrm>
            <a:off x="927470" y="2031607"/>
            <a:ext cx="9585381" cy="3049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Indoor:</a:t>
            </a:r>
          </a:p>
          <a:p>
            <a:pPr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lobbies of campus buildings as well as a small eating area, variety of levels of human activity</a:t>
            </a:r>
          </a:p>
          <a:p>
            <a:pPr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Outdoor: </a:t>
            </a:r>
          </a:p>
          <a:p>
            <a:pPr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roads driven are a myriad of neighborhood, suburban, highways and city roads.</a:t>
            </a:r>
          </a:p>
          <a:p>
            <a:pPr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</a:pPr>
            <a:r>
              <a:rPr lang="en-GB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 Doppler Resolution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capture the finer micro-Doppler features of human motion.</a:t>
            </a:r>
          </a:p>
          <a:p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2733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CE674-20A6-4A24-AF73-47F4A42C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RADICAL: Configurations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905BF-4FD9-4B39-9295-0806648EE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342" y="4773705"/>
            <a:ext cx="6992326" cy="194337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21BBF3-3130-4709-80FC-F62D7B98FF04}"/>
              </a:ext>
            </a:extLst>
          </p:cNvPr>
          <p:cNvSpPr txBox="1"/>
          <p:nvPr/>
        </p:nvSpPr>
        <p:spPr>
          <a:xfrm>
            <a:off x="504497" y="1847519"/>
            <a:ext cx="10621754" cy="2926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" indent="-91440" defTabSz="914400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</a:pPr>
            <a:r>
              <a:rPr lang="en-GB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Indoor scenes:</a:t>
            </a:r>
          </a:p>
          <a:p>
            <a:pPr marL="342900" indent="-342900"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comparable range to our depth camera.</a:t>
            </a:r>
            <a:endParaRPr lang="en-GB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" indent="-91440" defTabSz="914400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</a:pPr>
            <a:r>
              <a:rPr lang="en-GB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Outdoor scenes: </a:t>
            </a:r>
          </a:p>
          <a:p>
            <a:pPr marL="342900" indent="-342900"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shorter range, but better resolutions (in both range and Doppler)</a:t>
            </a:r>
          </a:p>
          <a:p>
            <a:pPr marL="342900" indent="-342900"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longer range and large maximum velocity, but with poorer resolution</a:t>
            </a:r>
          </a:p>
          <a:p>
            <a:pPr marL="91440" indent="-91440" defTabSz="914400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</a:pPr>
            <a:r>
              <a:rPr lang="en-GB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 Doppler Resolution:</a:t>
            </a:r>
          </a:p>
          <a:p>
            <a:pPr marL="342900" indent="-342900" defTabSz="914400">
              <a:lnSpc>
                <a:spcPct val="850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increases the Doppler resolution of the indoor configuration while lowering the frame rate slightly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GB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413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BE9C-57D6-4B64-BD87-88B7B041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RADICAL: Example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2467F-DFD6-40DC-8C3D-43BD28428850}"/>
              </a:ext>
            </a:extLst>
          </p:cNvPr>
          <p:cNvSpPr txBox="1"/>
          <p:nvPr/>
        </p:nvSpPr>
        <p:spPr>
          <a:xfrm>
            <a:off x="1227015" y="21983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Indoor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19936-A5DE-4980-BFEA-9FB776745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8"/>
          <a:stretch/>
        </p:blipFill>
        <p:spPr>
          <a:xfrm>
            <a:off x="348318" y="2771511"/>
            <a:ext cx="11207806" cy="34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91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BE9C-57D6-4B64-BD87-88B7B041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RADICAL: Example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C84662-4680-407C-8A23-96048D18F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875" y="2608354"/>
            <a:ext cx="10753725" cy="33703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70E77E-202A-4975-AB3A-7F494A89BC27}"/>
              </a:ext>
            </a:extLst>
          </p:cNvPr>
          <p:cNvSpPr txBox="1"/>
          <p:nvPr/>
        </p:nvSpPr>
        <p:spPr>
          <a:xfrm>
            <a:off x="1227015" y="2198376"/>
            <a:ext cx="96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Outdoor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078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F2F1-DD3E-4D10-A02C-F71C9275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CRUW: Sensors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9ED322-B800-4192-96A7-D05D9C172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4" y="2555207"/>
            <a:ext cx="6087325" cy="2095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520E0-1106-4CBB-9EA4-C548A8569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033" y="1809524"/>
            <a:ext cx="4610743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03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9A76-84F4-4156-AEA1-A3EA70CC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94A29-5CF4-4E83-AAA4-E8D17EE56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0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7BC9-FE4C-4CE4-8271-2AC2DEEC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en-US" altLang="zh-CN" dirty="0" err="1"/>
              <a:t>NuScenes</a:t>
            </a:r>
            <a:r>
              <a:rPr lang="en-US" altLang="zh-CN" dirty="0"/>
              <a:t>: Sensors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67C65-B3C7-487D-B550-53CDF91D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11" y="2960567"/>
            <a:ext cx="5419344" cy="245522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0FF79F-EC5B-48D2-B470-7C88BD9A1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564" y="2692955"/>
            <a:ext cx="6117147" cy="2990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C708BF-32A5-49AB-A14F-D6DBB45625A2}"/>
              </a:ext>
            </a:extLst>
          </p:cNvPr>
          <p:cNvSpPr txBox="1"/>
          <p:nvPr/>
        </p:nvSpPr>
        <p:spPr>
          <a:xfrm>
            <a:off x="6572739" y="5498735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Also with HD localization map and semantic 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4193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A544-A1FD-4AD8-87F5-3F8C1625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4. </a:t>
            </a:r>
            <a:r>
              <a:rPr lang="en-GB" altLang="zh-CN" dirty="0" err="1"/>
              <a:t>RADDet</a:t>
            </a:r>
            <a:r>
              <a:rPr lang="en-GB" altLang="zh-CN" dirty="0"/>
              <a:t>: Sensors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A294-59AD-4A6B-B96E-313A0D855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6693252" cy="3766185"/>
          </a:xfrm>
        </p:spPr>
        <p:txBody>
          <a:bodyPr/>
          <a:lstStyle/>
          <a:p>
            <a:r>
              <a:rPr lang="en-GB" altLang="zh-CN" dirty="0"/>
              <a:t>TI AWR 1843 </a:t>
            </a:r>
            <a:r>
              <a:rPr lang="en-US" altLang="zh-CN" dirty="0"/>
              <a:t>Raw ADC size (256, 8, 64) &amp; RAD size (256, 256, 64).</a:t>
            </a:r>
            <a:endParaRPr lang="en-GB" altLang="zh-CN" dirty="0"/>
          </a:p>
          <a:p>
            <a:r>
              <a:rPr lang="en-GB" altLang="zh-CN" dirty="0"/>
              <a:t>DFK 33UX2733 stereo cameras</a:t>
            </a:r>
          </a:p>
          <a:p>
            <a:r>
              <a:rPr lang="en-US" altLang="zh-CN" dirty="0"/>
              <a:t>set up on the sidewalks and facing the main roads</a:t>
            </a:r>
          </a:p>
          <a:p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3FA12-8CA6-4012-A4FF-23B9AE15B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5"/>
          <a:stretch/>
        </p:blipFill>
        <p:spPr>
          <a:xfrm>
            <a:off x="8041168" y="650630"/>
            <a:ext cx="2497706" cy="555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0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9BF6-DC13-4BC2-BB73-9EEDDD5A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RADDet</a:t>
            </a:r>
            <a:r>
              <a:rPr lang="en-GB" altLang="zh-CN" dirty="0"/>
              <a:t>: Annotation</a:t>
            </a:r>
            <a:endParaRPr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EF981-923D-4A49-94DE-AD6FF1D90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1085498" cy="3766185"/>
          </a:xfrm>
        </p:spPr>
        <p:txBody>
          <a:bodyPr/>
          <a:lstStyle/>
          <a:p>
            <a:r>
              <a:rPr lang="en-GB" altLang="zh-CN" dirty="0"/>
              <a:t>3D bounding boxes on RAD tensors and 2D bounding boxes on the Cartesian range maps</a:t>
            </a:r>
          </a:p>
          <a:p>
            <a:r>
              <a:rPr lang="en-GB" altLang="zh-CN" dirty="0"/>
              <a:t>Only focus on dynamic road users</a:t>
            </a:r>
            <a:endParaRPr lang="zh-CN" alt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B3C7509-D9E3-4228-A8DC-228F9E76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33" y="2933579"/>
            <a:ext cx="9712934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44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C973-ED74-4988-AECE-DFE089AD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RADDet</a:t>
            </a:r>
            <a:r>
              <a:rPr lang="en-GB" altLang="zh-CN" dirty="0"/>
              <a:t>: Data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007C7-8CA3-47CD-8293-680B8ADDF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Sunny weather condition</a:t>
            </a:r>
          </a:p>
          <a:p>
            <a:r>
              <a:rPr lang="en-GB" altLang="zh-CN" dirty="0"/>
              <a:t>10158 frames</a:t>
            </a:r>
          </a:p>
          <a:p>
            <a:r>
              <a:rPr lang="en-GB" altLang="zh-CN" dirty="0"/>
              <a:t>Provide RAD tensor input</a:t>
            </a:r>
            <a:endParaRPr lang="en-US" altLang="zh-CN" dirty="0"/>
          </a:p>
          <a:p>
            <a:r>
              <a:rPr lang="en-US" altLang="zh-CN" dirty="0"/>
              <a:t>6 classes, 50m distance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DC719-69CA-4350-B8B4-B77166F9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370" y="2514393"/>
            <a:ext cx="6213339" cy="304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07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4671-05B4-4DE2-A79F-A3F30BA7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en-US" altLang="zh-CN" dirty="0" err="1"/>
              <a:t>ColoRadar</a:t>
            </a:r>
            <a:r>
              <a:rPr lang="en-US" altLang="zh-CN" dirty="0"/>
              <a:t>: Sensors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D3E3-1840-4B70-A0F0-50BBB4B41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TI AWR2243 Cascaded Imaging Radar</a:t>
            </a:r>
          </a:p>
          <a:p>
            <a:r>
              <a:rPr lang="en-GB" altLang="zh-CN" dirty="0"/>
              <a:t>TI AWR 1843</a:t>
            </a:r>
          </a:p>
          <a:p>
            <a:r>
              <a:rPr lang="en-GB" altLang="zh-CN" dirty="0"/>
              <a:t>Ouster OS1 64 beams Lidar</a:t>
            </a:r>
          </a:p>
          <a:p>
            <a:r>
              <a:rPr lang="en-GB" altLang="zh-CN" dirty="0"/>
              <a:t>IMU: 300Hz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D1230-6DBB-433B-B659-2B697592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11" y="1787180"/>
            <a:ext cx="5372850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53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F162-B8E8-40A7-90F4-4C1C1CCA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ColoRadar</a:t>
            </a:r>
            <a:r>
              <a:rPr lang="en-GB" altLang="zh-CN" dirty="0"/>
              <a:t>: Radar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2FD25-80D2-4757-94D1-AF495D69C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0877" y="2157731"/>
            <a:ext cx="4226833" cy="4328440"/>
          </a:xfr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B2382DB2-FBBA-4988-A7BB-AC94FE1F3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9531" y="735331"/>
            <a:ext cx="57701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 AWR 2243 Imaging Radar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AF5892-5879-4A70-B0FF-AE80753C6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111" y="1566328"/>
            <a:ext cx="3981592" cy="51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6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CAC7-CB6A-42DB-9421-B6FB1416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ColoRadar</a:t>
            </a:r>
            <a:r>
              <a:rPr lang="en-GB" altLang="zh-CN" dirty="0"/>
              <a:t>: Data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A701D-9702-44AB-9F54-08598B7DF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858120" cy="3766185"/>
          </a:xfrm>
        </p:spPr>
        <p:txBody>
          <a:bodyPr/>
          <a:lstStyle/>
          <a:p>
            <a:r>
              <a:rPr lang="en-GB" altLang="zh-CN" b="1" dirty="0"/>
              <a:t>Raw radar: </a:t>
            </a:r>
            <a:r>
              <a:rPr lang="en-US" altLang="zh-CN" dirty="0"/>
              <a:t>Complex number for sample index s, chirp index c, receiver index r, and transmitter index t</a:t>
            </a:r>
            <a:endParaRPr lang="en-GB" altLang="zh-CN" dirty="0"/>
          </a:p>
          <a:p>
            <a:r>
              <a:rPr lang="en-US" altLang="zh-CN" b="1" dirty="0"/>
              <a:t>Range-azimuth-elevation </a:t>
            </a:r>
            <a:r>
              <a:rPr lang="en-GB" altLang="zh-CN" b="1" dirty="0"/>
              <a:t>tensor</a:t>
            </a:r>
            <a:r>
              <a:rPr lang="en-GB" altLang="zh-CN" dirty="0"/>
              <a:t>: size of Ne × Na × Nr × 2,  </a:t>
            </a:r>
            <a:r>
              <a:rPr lang="en-US" altLang="zh-CN" dirty="0"/>
              <a:t>where Ne is the number of elevation bins in the heatmap, Na is the number of azimuth bins, and Nr is the number of range bins, 2 is the intensity of the peak in the Doppler velocity spectrum for that location, and the range rate of that peak</a:t>
            </a:r>
          </a:p>
          <a:p>
            <a:r>
              <a:rPr lang="en-GB" altLang="zh-CN" b="1" dirty="0"/>
              <a:t>Point clouds</a:t>
            </a:r>
            <a:r>
              <a:rPr lang="en-GB" altLang="zh-CN" dirty="0"/>
              <a:t>: </a:t>
            </a:r>
            <a:r>
              <a:rPr lang="en-US" altLang="zh-CN" dirty="0"/>
              <a:t>Each point is 5 dimension: (x, y, z) , intensity value, and range rate</a:t>
            </a:r>
            <a:endParaRPr lang="en-GB" altLang="zh-CN" dirty="0"/>
          </a:p>
          <a:p>
            <a:r>
              <a:rPr lang="en-US" altLang="zh-CN" dirty="0"/>
              <a:t>Less than 300 points per scan</a:t>
            </a:r>
            <a:endParaRPr lang="en-GB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2954F-92E6-467E-9664-44941030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689" y="4563263"/>
            <a:ext cx="2778541" cy="22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33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CAC5B-0571-4F9D-B47E-9521833F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ColoRadar</a:t>
            </a:r>
            <a:r>
              <a:rPr lang="en-US" altLang="zh-CN" dirty="0"/>
              <a:t>: Scenes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0F729-94C5-40C8-8918-A170F138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335" y="2404606"/>
            <a:ext cx="6348184" cy="401385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CB75B3-B654-492A-B3A8-744759B7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9470" y="4273387"/>
            <a:ext cx="4768003" cy="242440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91DAEE-D98D-4341-BAD0-C0DD2E33129E}"/>
              </a:ext>
            </a:extLst>
          </p:cNvPr>
          <p:cNvSpPr txBox="1"/>
          <p:nvPr/>
        </p:nvSpPr>
        <p:spPr>
          <a:xfrm>
            <a:off x="909470" y="2057259"/>
            <a:ext cx="49040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52 sequences, recorded in mines, built environments, and in an urban creek path, more than 145 minutes of 3D FMCW radar, 3D lidar, and IMU data</a:t>
            </a:r>
          </a:p>
          <a:p>
            <a:r>
              <a:rPr lang="en-GB" altLang="zh-CN" sz="2400" dirty="0"/>
              <a:t>The pose ground truths are provided, used for odometry</a:t>
            </a:r>
            <a:endParaRPr lang="zh-CN" altLang="en-US" sz="2400" dirty="0"/>
          </a:p>
          <a:p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07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79A4-4693-4DFE-8C0A-E85F73B7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ColoRadar</a:t>
            </a:r>
            <a:r>
              <a:rPr lang="en-GB" altLang="zh-CN" dirty="0"/>
              <a:t>: Examples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C13DE-3CCB-4B97-9F0F-CFBC37964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58" y="2559197"/>
            <a:ext cx="5398823" cy="38341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7AA1DB-A7B1-42A9-BD72-F2997F080C74}"/>
              </a:ext>
            </a:extLst>
          </p:cNvPr>
          <p:cNvSpPr txBox="1"/>
          <p:nvPr/>
        </p:nvSpPr>
        <p:spPr>
          <a:xfrm>
            <a:off x="311758" y="2134970"/>
            <a:ext cx="340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Indoor: Aluminium window frames</a:t>
            </a:r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B66875-6B3B-4D29-A130-F453A7211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8" r="5486"/>
          <a:stretch/>
        </p:blipFill>
        <p:spPr>
          <a:xfrm>
            <a:off x="5860126" y="2559196"/>
            <a:ext cx="6058335" cy="3834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FEE8F8-C370-42E2-A1AB-2346D507DF89}"/>
              </a:ext>
            </a:extLst>
          </p:cNvPr>
          <p:cNvSpPr txBox="1"/>
          <p:nvPr/>
        </p:nvSpPr>
        <p:spPr>
          <a:xfrm>
            <a:off x="5870878" y="2134970"/>
            <a:ext cx="206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Outdoor: </a:t>
            </a:r>
            <a:r>
              <a:rPr lang="en-GB" altLang="zh-CN" dirty="0" err="1"/>
              <a:t>Pedestrain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54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3E8F-958D-4B80-98B6-A1C56AA8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6. SCORP: Sensors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FD31E-46E3-475C-8E41-42C114580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49" y="3891245"/>
            <a:ext cx="5153744" cy="208626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628B3-8ED2-4570-84A7-F134CA30CE90}"/>
              </a:ext>
            </a:extLst>
          </p:cNvPr>
          <p:cNvSpPr txBox="1"/>
          <p:nvPr/>
        </p:nvSpPr>
        <p:spPr>
          <a:xfrm>
            <a:off x="942257" y="2301176"/>
            <a:ext cx="92099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Camera: </a:t>
            </a:r>
            <a:r>
              <a: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1280x960 pixels</a:t>
            </a: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Radar:  76Ghz, 2Tx 4 Rx, maximum 15m, 90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FoV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976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5B68-75BD-4A96-9BA2-EA6361C0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SCORP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CC65C-1BB0-404A-9593-9BF25628B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1" y="1769085"/>
            <a:ext cx="4842619" cy="44988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B679E-2918-4585-B1D8-E066A389A048}"/>
              </a:ext>
            </a:extLst>
          </p:cNvPr>
          <p:cNvSpPr txBox="1"/>
          <p:nvPr/>
        </p:nvSpPr>
        <p:spPr>
          <a:xfrm>
            <a:off x="762001" y="1971728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moving car equipped with a side view radar and camera in a parking lot with the objective of identifying the drivable open spaces in the scene.</a:t>
            </a: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3913 frames, collected in 11 driving sequences.</a:t>
            </a: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 both input and annotations of </a:t>
            </a:r>
            <a:r>
              <a:rPr lang="en-GB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RAD tensor, range-azimuth map and range-DOA map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42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E985-348D-44FF-97E8-3CDB5200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NuScenes</a:t>
            </a:r>
            <a:r>
              <a:rPr lang="en-US" altLang="zh-CN" dirty="0"/>
              <a:t>: Radar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7426C-D01F-4392-904B-DF4FA7F4A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40" y="2649415"/>
            <a:ext cx="5596202" cy="28448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E5DD4-FB4A-4EF8-BCF9-6195AFF3B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589"/>
          <a:stretch/>
        </p:blipFill>
        <p:spPr>
          <a:xfrm>
            <a:off x="5963139" y="2836812"/>
            <a:ext cx="5895472" cy="243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88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AD41-1566-494C-8723-A6EB99B5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Imaging Radar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9A06D-D5E4-4E02-A2D7-6F5A56815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en-US" altLang="zh-CN" dirty="0" err="1"/>
              <a:t>Zendar</a:t>
            </a:r>
            <a:endParaRPr lang="en-US" altLang="zh-CN" dirty="0"/>
          </a:p>
          <a:p>
            <a:r>
              <a:rPr lang="en-US" altLang="zh-CN" dirty="0"/>
              <a:t>2. Hires2019</a:t>
            </a:r>
          </a:p>
          <a:p>
            <a:r>
              <a:rPr lang="en-US" altLang="zh-CN" dirty="0"/>
              <a:t>3. Hawkeye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1448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F8F93-712A-4608-BE58-5143D778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ZENDAR: Sensors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A86C8-B4E9-430B-AD24-D194A9E2F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Camera + VLP 16 Lidar +</a:t>
            </a:r>
            <a:r>
              <a:rPr lang="en-GB" altLang="zh-CN" dirty="0"/>
              <a:t>  Radar + GPS/IMU</a:t>
            </a:r>
            <a:endParaRPr lang="en-US" altLang="zh-CN" dirty="0"/>
          </a:p>
          <a:p>
            <a:r>
              <a:rPr lang="en-US" altLang="zh-CN" dirty="0"/>
              <a:t>Radar: 1Tx 4Rx, maximum range 90m and the range resolution is 18cm.</a:t>
            </a:r>
          </a:p>
          <a:p>
            <a:r>
              <a:rPr lang="en-US" altLang="zh-CN" dirty="0"/>
              <a:t>SAR images from a two-meter segment of radar data (i.e., two-meter synthetic apertures). 0.1 azimuth resolution and 1million points per scene</a:t>
            </a:r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336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D80A-B249-4E8E-8D36-1ABB75377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/>
              <a:t>Zendar</a:t>
            </a:r>
            <a:r>
              <a:rPr lang="en-GB" altLang="zh-CN" dirty="0"/>
              <a:t>: Data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384B6-177C-4556-9BCA-AF5C553B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4155040" cy="3766185"/>
          </a:xfrm>
        </p:spPr>
        <p:txBody>
          <a:bodyPr/>
          <a:lstStyle/>
          <a:p>
            <a:r>
              <a:rPr lang="en-US" altLang="zh-CN" dirty="0"/>
              <a:t>Over 11k moving cars labeled in 27 diverse scenes with over 40k automatically generated labels of moving cars in urban </a:t>
            </a:r>
          </a:p>
          <a:p>
            <a:r>
              <a:rPr lang="en-US" altLang="zh-CN" dirty="0"/>
              <a:t>Provide RAD cube (range 512, doppler 256, antenna pair 4) and SAR image with 4 cm pixel width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2558DD-1365-46D0-A942-667C299BC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697" y="681228"/>
            <a:ext cx="6883468" cy="58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45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9A69-A8AF-45E8-8636-638BFDF5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Hires2019: Sensors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B26DF3-E9F9-474E-B85D-54A2E6A2F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669" y="1921347"/>
            <a:ext cx="5520331" cy="172278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7C2411-4078-493A-B25B-3EB086E7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439" y="3331217"/>
            <a:ext cx="5614725" cy="352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44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BA832-197C-4121-8C4D-D0168681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Hires2019: Data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9165A-96BE-45C4-96AF-493BB6C42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500 synchronized frames, </a:t>
            </a:r>
            <a:r>
              <a:rPr lang="en-US" altLang="zh-CN" dirty="0"/>
              <a:t>3000 very accurately labeled 3D bounding boxes</a:t>
            </a:r>
          </a:p>
          <a:p>
            <a:r>
              <a:rPr lang="en-US" altLang="zh-CN" dirty="0"/>
              <a:t>7 classes in total (Bus, Car, Cyclist, Motorcyclist, Person, Trailer, Truck)</a:t>
            </a:r>
          </a:p>
          <a:p>
            <a:r>
              <a:rPr lang="en-US" altLang="zh-CN" dirty="0"/>
              <a:t>Attributes : 3D position (</a:t>
            </a:r>
            <a:r>
              <a:rPr lang="en-US" altLang="zh-CN" dirty="0" err="1"/>
              <a:t>x,y,z</a:t>
            </a:r>
            <a:r>
              <a:rPr lang="en-US" altLang="zh-CN" dirty="0"/>
              <a:t>) , 3D rotation (</a:t>
            </a:r>
            <a:r>
              <a:rPr lang="en-US" altLang="zh-CN" dirty="0" err="1"/>
              <a:t>rx,ry,rz</a:t>
            </a:r>
            <a:r>
              <a:rPr lang="en-US" altLang="zh-CN" dirty="0"/>
              <a:t>) , 3D dimension (</a:t>
            </a:r>
            <a:r>
              <a:rPr lang="en-US" altLang="zh-CN" dirty="0" err="1"/>
              <a:t>w,l,h</a:t>
            </a:r>
            <a:r>
              <a:rPr lang="en-US" altLang="zh-CN" dirty="0"/>
              <a:t>) , Class information , Occlusion indicator , Uncertainty (position, dimension)</a:t>
            </a:r>
          </a:p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AF89A-4DC0-4F60-876A-EFF3272B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59" y="3987904"/>
            <a:ext cx="602064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84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F058-8E56-4C4F-A2E6-1225A3DF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Hires2019: 4D Radar features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1D6B8-134C-4807-B8E6-6371EBB91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618" y="2784110"/>
            <a:ext cx="5518993" cy="2650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87B9B-413A-445B-AD74-D981E194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58" y="2479466"/>
            <a:ext cx="5170041" cy="326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70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D50B-23ED-40F8-B6B6-4B03867D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Hawkeye: Sensors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F8894-AEB7-4EA0-823B-7430215C0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2D SAR platform with 60Ghz radar</a:t>
            </a:r>
          </a:p>
          <a:p>
            <a:r>
              <a:rPr lang="en-US" altLang="zh-CN" dirty="0"/>
              <a:t>FOV of 180◦ in azimuth and 35◦ in elevation</a:t>
            </a:r>
          </a:p>
          <a:p>
            <a:r>
              <a:rPr lang="en-US" altLang="zh-CN" dirty="0"/>
              <a:t>20cm X 20cm area is scanned to emulate a 40 X 40 array</a:t>
            </a:r>
          </a:p>
          <a:p>
            <a:r>
              <a:rPr lang="en-US" altLang="zh-CN" dirty="0"/>
              <a:t>5mins scanning time</a:t>
            </a:r>
          </a:p>
          <a:p>
            <a:r>
              <a:rPr lang="en-US" altLang="zh-CN" dirty="0"/>
              <a:t>8◦ angular resolution along azimuth and elevation axes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D9BE6-5947-45D5-9AE8-DA829D4A7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1"/>
          <a:stretch/>
        </p:blipFill>
        <p:spPr>
          <a:xfrm>
            <a:off x="7705928" y="1577830"/>
            <a:ext cx="4407244" cy="49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33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9032-8C1D-4CD9-AB87-ADAE8FB4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Hawkeye: Examples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448E-044E-4B12-853F-D76B3947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95" y="2434325"/>
            <a:ext cx="5886213" cy="3924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09A5EE-8BA3-402D-83A8-107797B83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708" y="4205517"/>
            <a:ext cx="5515745" cy="2152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6F400E-FA1F-4449-869C-FEC4EB047EF8}"/>
              </a:ext>
            </a:extLst>
          </p:cNvPr>
          <p:cNvSpPr txBox="1"/>
          <p:nvPr/>
        </p:nvSpPr>
        <p:spPr>
          <a:xfrm>
            <a:off x="6253000" y="1581134"/>
            <a:ext cx="5311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b="0" i="0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mmWave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signals do not scatter as much and mainly reflect off surface making certain portions of the car impossible to image; multipath create artifacts</a:t>
            </a:r>
          </a:p>
          <a:p>
            <a:pPr marL="342900" indent="-342900">
              <a:buAutoNum type="alphaLcParenBoth"/>
            </a:pP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(b) The 2D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sinc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function eliminates almost all high frequency perceptual content such as object boundaries; sidelobes create artifacts and noises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7649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CDB2-AB58-4BAD-9678-C7C929F6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Hawkeye: Capture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9E1A4-B611-4EE9-805F-0E5C9C57B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A wide baseline stereo camera to capture ground truth</a:t>
            </a:r>
          </a:p>
          <a:p>
            <a:r>
              <a:rPr lang="en-US" altLang="zh-CN" dirty="0"/>
              <a:t>327 scenes of cars in 3 types of backgrounds: indoor parking garage, outdoor lot, and outdoor house drive-through </a:t>
            </a:r>
          </a:p>
          <a:p>
            <a:r>
              <a:rPr lang="en-US" altLang="zh-CN" dirty="0"/>
              <a:t>101 in rain or fog</a:t>
            </a:r>
          </a:p>
          <a:p>
            <a:r>
              <a:rPr lang="en-US" altLang="zh-CN" dirty="0"/>
              <a:t>9 categories of cars spanning 60 different model</a:t>
            </a:r>
          </a:p>
          <a:p>
            <a:r>
              <a:rPr lang="en-US" altLang="zh-CN" dirty="0"/>
              <a:t>Distance between 3.3 to 11.9 meters</a:t>
            </a:r>
          </a:p>
          <a:p>
            <a:r>
              <a:rPr lang="en-US" altLang="zh-CN" dirty="0"/>
              <a:t>4000 synthesized scenes for 120 car models.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B7C27-5861-449D-9500-719146D6F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479" y="4270028"/>
            <a:ext cx="553479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3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7C92-7FA0-48C0-8CB8-439D545C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Spinning Radar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509A6-52F1-4464-843E-E079BA56F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en-US" altLang="zh-CN" strike="sngStrike" dirty="0" err="1"/>
              <a:t>OxfordRobot</a:t>
            </a:r>
            <a:endParaRPr lang="en-US" altLang="zh-CN" strike="sngStrike" dirty="0"/>
          </a:p>
          <a:p>
            <a:r>
              <a:rPr lang="en-US" altLang="zh-CN" dirty="0"/>
              <a:t>2. </a:t>
            </a:r>
            <a:r>
              <a:rPr lang="en-US" altLang="zh-CN" strike="sngStrike" dirty="0"/>
              <a:t>RADIATE</a:t>
            </a:r>
          </a:p>
          <a:p>
            <a:r>
              <a:rPr lang="en-US" altLang="zh-CN" dirty="0"/>
              <a:t>3. </a:t>
            </a:r>
            <a:r>
              <a:rPr lang="en-US" altLang="zh-CN" strike="sngStrike" dirty="0" err="1"/>
              <a:t>Mulran</a:t>
            </a:r>
            <a:endParaRPr lang="en-US" altLang="zh-CN" strike="sngStrike" dirty="0"/>
          </a:p>
        </p:txBody>
      </p:sp>
    </p:spTree>
    <p:extLst>
      <p:ext uri="{BB962C8B-B14F-4D97-AF65-F5344CB8AC3E}">
        <p14:creationId xmlns:p14="http://schemas.microsoft.com/office/powerpoint/2010/main" val="399336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05F1-F365-4434-83BA-D134195C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NuScenes</a:t>
            </a:r>
            <a:r>
              <a:rPr lang="en-US" altLang="zh-CN" dirty="0"/>
              <a:t>: Data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C2DF0-C479-4D69-B527-4E35F640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/>
              <a:t>Slow moving capturing car (</a:t>
            </a:r>
            <a:r>
              <a:rPr lang="en-GB" altLang="zh-CN" dirty="0" err="1"/>
              <a:t>avg</a:t>
            </a:r>
            <a:r>
              <a:rPr lang="en-GB" altLang="zh-CN" dirty="0"/>
              <a:t> speed 16km/h)</a:t>
            </a:r>
          </a:p>
          <a:p>
            <a:r>
              <a:rPr lang="en-US" altLang="zh-CN" dirty="0"/>
              <a:t>84 logs with 15h of driving data (242km) </a:t>
            </a:r>
          </a:p>
          <a:p>
            <a:r>
              <a:rPr lang="en-US" altLang="zh-CN" dirty="0"/>
              <a:t>manually select 1000 interesting scenes of 20s duration each (5.5h in total)</a:t>
            </a:r>
          </a:p>
          <a:p>
            <a:r>
              <a:rPr lang="en-US" altLang="zh-CN" dirty="0"/>
              <a:t>Including adverse weather</a:t>
            </a:r>
          </a:p>
          <a:p>
            <a:r>
              <a:rPr lang="en-US" altLang="zh-CN" dirty="0"/>
              <a:t>23 classes with a semantic category, attributes (visibility, activity, and pose) and a </a:t>
            </a:r>
            <a:r>
              <a:rPr lang="en-GB" altLang="zh-CN" dirty="0"/>
              <a:t>3D bounding box (1.4M in total)</a:t>
            </a:r>
            <a:endParaRPr lang="en-US" altLang="zh-CN" dirty="0"/>
          </a:p>
          <a:p>
            <a:r>
              <a:rPr lang="en-US" altLang="zh-CN" dirty="0"/>
              <a:t>also release intermediate sensor frames for tracking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534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F5E4-A4FA-408E-AD76-F225F41E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40AC2-6F60-4670-BB84-B5F54F11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AIODrive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086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B3A1-BBFD-4C4E-898B-EAB31DAA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AIODrive</a:t>
            </a:r>
            <a:r>
              <a:rPr lang="en-US" altLang="zh-CN" dirty="0"/>
              <a:t>: Sensors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613C3-5AD3-477B-AF7C-D83967C6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Synthetic dataset using Carla simulator</a:t>
            </a:r>
          </a:p>
          <a:p>
            <a:r>
              <a:rPr lang="en-US" altLang="zh-CN" dirty="0"/>
              <a:t>Unrealistic high-resolution sensor modelling 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5D925-4140-4FC6-B1AA-1B395B1C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48" y="3569270"/>
            <a:ext cx="8341718" cy="22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66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0A46-8ABF-4823-81E6-D82A3E8A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AIODrive</a:t>
            </a:r>
            <a:endParaRPr lang="zh-CN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AB2229-7C84-4899-89F7-CF1322C6E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237" y="3652724"/>
            <a:ext cx="7665256" cy="3028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1C0E2-6385-4F09-9ABB-44BEA3D8706C}"/>
              </a:ext>
            </a:extLst>
          </p:cNvPr>
          <p:cNvSpPr txBox="1"/>
          <p:nvPr/>
        </p:nvSpPr>
        <p:spPr>
          <a:xfrm>
            <a:off x="969107" y="2048316"/>
            <a:ext cx="1094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annotations for all mainstream perception tasks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out-of-distribution driving scenarios such as adverse weather and lighting, crowded scenes, high-speed driving, violation of traffic rules, and vehicle crash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698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C186-D892-41E9-AEFC-756E011F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NuScenes</a:t>
            </a:r>
            <a:r>
              <a:rPr lang="en-US" altLang="zh-CN" dirty="0"/>
              <a:t>: Class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36BFF0-741D-417A-A87B-EF8D6EA04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22"/>
          <a:stretch/>
        </p:blipFill>
        <p:spPr>
          <a:xfrm>
            <a:off x="921859" y="2157731"/>
            <a:ext cx="4174229" cy="442069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448E63-D9C8-4EE6-9C5F-2E1A7431E179}"/>
              </a:ext>
            </a:extLst>
          </p:cNvPr>
          <p:cNvSpPr txBox="1"/>
          <p:nvPr/>
        </p:nvSpPr>
        <p:spPr>
          <a:xfrm>
            <a:off x="1008185" y="1891323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23 classes, 3D annotations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2ED3CC-2ACC-4134-A8E8-B6458128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11" y="2210443"/>
            <a:ext cx="3764698" cy="43679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9D7719-BC7B-4D7F-A219-215639C9A136}"/>
              </a:ext>
            </a:extLst>
          </p:cNvPr>
          <p:cNvSpPr txBox="1"/>
          <p:nvPr/>
        </p:nvSpPr>
        <p:spPr>
          <a:xfrm>
            <a:off x="6498493" y="1891323"/>
            <a:ext cx="2303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Severe class imbalance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71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1538-05A9-49C2-9955-20D7B7C5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NuScenes</a:t>
            </a:r>
            <a:r>
              <a:rPr lang="en-US" altLang="zh-CN" dirty="0"/>
              <a:t>: Distance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61BD2-94CE-45BE-ACDA-9BEBF56E3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571" y="2937080"/>
            <a:ext cx="6235936" cy="288876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9C814A-7301-4829-81A1-74566DC687BF}"/>
              </a:ext>
            </a:extLst>
          </p:cNvPr>
          <p:cNvSpPr txBox="1"/>
          <p:nvPr/>
        </p:nvSpPr>
        <p:spPr>
          <a:xfrm>
            <a:off x="7213601" y="3204307"/>
            <a:ext cx="34309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</a:t>
            </a:r>
            <a:r>
              <a:rPr lang="en-GB" altLang="zh-CN" dirty="0"/>
              <a:t>: maximum 80m</a:t>
            </a:r>
          </a:p>
          <a:p>
            <a:r>
              <a:rPr lang="en-GB" altLang="zh-CN" dirty="0"/>
              <a:t>Lidar: maximum 100 pts at 80m</a:t>
            </a:r>
          </a:p>
          <a:p>
            <a:r>
              <a:rPr lang="en-GB" altLang="zh-CN" dirty="0"/>
              <a:t>Radar: </a:t>
            </a:r>
          </a:p>
          <a:p>
            <a:r>
              <a:rPr lang="en-GB" altLang="zh-CN" dirty="0"/>
              <a:t>	40 pts at 10m</a:t>
            </a:r>
          </a:p>
          <a:p>
            <a:r>
              <a:rPr lang="en-GB" altLang="zh-CN" dirty="0"/>
              <a:t>	10 pts at 50m</a:t>
            </a:r>
          </a:p>
          <a:p>
            <a:r>
              <a:rPr lang="en-GB" altLang="zh-CN" dirty="0"/>
              <a:t>	maximum 200m</a:t>
            </a:r>
          </a:p>
        </p:txBody>
      </p:sp>
    </p:spTree>
    <p:extLst>
      <p:ext uri="{BB962C8B-B14F-4D97-AF65-F5344CB8AC3E}">
        <p14:creationId xmlns:p14="http://schemas.microsoft.com/office/powerpoint/2010/main" val="280015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2908-0E21-4CFC-B460-7603E8D3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NuScenes</a:t>
            </a:r>
            <a:r>
              <a:rPr lang="en-US" altLang="zh-CN" dirty="0"/>
              <a:t>: Sample </a:t>
            </a: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49E74-4E5D-4BD2-B98E-57B873060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05" y="2081702"/>
            <a:ext cx="7831492" cy="3998668"/>
          </a:xfrm>
        </p:spPr>
      </p:pic>
    </p:spTree>
    <p:extLst>
      <p:ext uri="{BB962C8B-B14F-4D97-AF65-F5344CB8AC3E}">
        <p14:creationId xmlns:p14="http://schemas.microsoft.com/office/powerpoint/2010/main" val="135329799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0</TotalTime>
  <Words>1985</Words>
  <Application>Microsoft Office PowerPoint</Application>
  <PresentationFormat>Widescreen</PresentationFormat>
  <Paragraphs>238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等线</vt:lpstr>
      <vt:lpstr>Microsoft YaHei</vt:lpstr>
      <vt:lpstr>Arial</vt:lpstr>
      <vt:lpstr>Calibri Light</vt:lpstr>
      <vt:lpstr>Metropolitan</vt:lpstr>
      <vt:lpstr>Radar Datasets</vt:lpstr>
      <vt:lpstr>Overall</vt:lpstr>
      <vt:lpstr>Sparse Pointclouds</vt:lpstr>
      <vt:lpstr>1. NuScenes: Sensors</vt:lpstr>
      <vt:lpstr>NuScenes: Radar</vt:lpstr>
      <vt:lpstr>NuScenes: Data</vt:lpstr>
      <vt:lpstr> NuScenes: Class</vt:lpstr>
      <vt:lpstr> NuScenes: Distance</vt:lpstr>
      <vt:lpstr> NuScenes: Sample </vt:lpstr>
      <vt:lpstr>2. PixSet: Sensors</vt:lpstr>
      <vt:lpstr>PixSet: Radar &amp; Solid-State Lidar</vt:lpstr>
      <vt:lpstr>PixSet: Data</vt:lpstr>
      <vt:lpstr>PixSet: Class &amp; Distance</vt:lpstr>
      <vt:lpstr>3. DENSE: Sensors</vt:lpstr>
      <vt:lpstr>DENSE: Data</vt:lpstr>
      <vt:lpstr>DENSE: Scene Tags</vt:lpstr>
      <vt:lpstr>DENSE: Annotations</vt:lpstr>
      <vt:lpstr>DENSE: Example</vt:lpstr>
      <vt:lpstr>4. RadarScenes: Sensors</vt:lpstr>
      <vt:lpstr>RadarScenes: Features</vt:lpstr>
      <vt:lpstr>RadarScenes: Data</vt:lpstr>
      <vt:lpstr>RadarScenes: Examples</vt:lpstr>
      <vt:lpstr>5. CaRINA: Sensors</vt:lpstr>
      <vt:lpstr>6. Prevention: Sensors</vt:lpstr>
      <vt:lpstr>Summary</vt:lpstr>
      <vt:lpstr>Pre-CFAR Data</vt:lpstr>
      <vt:lpstr>1. CARRADA: Sensors</vt:lpstr>
      <vt:lpstr>CARRADA: Annotations</vt:lpstr>
      <vt:lpstr>CARRADA: Data Distribution</vt:lpstr>
      <vt:lpstr>Example</vt:lpstr>
      <vt:lpstr>2. RADICAL: Sensors</vt:lpstr>
      <vt:lpstr>RADICAL: Radar</vt:lpstr>
      <vt:lpstr>RADICAL: Annotation</vt:lpstr>
      <vt:lpstr>RADICAL: Scenes</vt:lpstr>
      <vt:lpstr>RADICAL: Configurations</vt:lpstr>
      <vt:lpstr>RADICAL: Example</vt:lpstr>
      <vt:lpstr>RADICAL: Example</vt:lpstr>
      <vt:lpstr>3. CRUW: Sensors</vt:lpstr>
      <vt:lpstr>PowerPoint Presentation</vt:lpstr>
      <vt:lpstr>4. RADDet: Sensors</vt:lpstr>
      <vt:lpstr>RADDet: Annotation</vt:lpstr>
      <vt:lpstr>RADDet: Data</vt:lpstr>
      <vt:lpstr>5. ColoRadar: Sensors</vt:lpstr>
      <vt:lpstr>ColoRadar: Radar</vt:lpstr>
      <vt:lpstr>ColoRadar: Data</vt:lpstr>
      <vt:lpstr>ColoRadar: Scenes</vt:lpstr>
      <vt:lpstr>ColoRadar: Examples</vt:lpstr>
      <vt:lpstr>6. SCORP: Sensors</vt:lpstr>
      <vt:lpstr>SCORP</vt:lpstr>
      <vt:lpstr>Imaging Radar</vt:lpstr>
      <vt:lpstr>1. ZENDAR: Sensors</vt:lpstr>
      <vt:lpstr>Zendar: Data</vt:lpstr>
      <vt:lpstr>2. Hires2019: Sensors</vt:lpstr>
      <vt:lpstr>Hires2019: Data</vt:lpstr>
      <vt:lpstr>Hires2019: 4D Radar features</vt:lpstr>
      <vt:lpstr>3. Hawkeye: Sensors</vt:lpstr>
      <vt:lpstr>Hawkeye: Examples</vt:lpstr>
      <vt:lpstr>Hawkeye: Capture</vt:lpstr>
      <vt:lpstr>Spinning Radar</vt:lpstr>
      <vt:lpstr>Simulation</vt:lpstr>
      <vt:lpstr>AIODrive: Sensors</vt:lpstr>
      <vt:lpstr>AIODrive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Radar Datasets</dc:title>
  <dc:creator>艺 周</dc:creator>
  <cp:lastModifiedBy>艺 周</cp:lastModifiedBy>
  <cp:revision>563</cp:revision>
  <dcterms:created xsi:type="dcterms:W3CDTF">2021-09-14T03:23:01Z</dcterms:created>
  <dcterms:modified xsi:type="dcterms:W3CDTF">2021-09-16T06:29:39Z</dcterms:modified>
</cp:coreProperties>
</file>